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66" r:id="rId3"/>
    <p:sldId id="267" r:id="rId4"/>
    <p:sldId id="257" r:id="rId5"/>
    <p:sldId id="258" r:id="rId6"/>
    <p:sldId id="268" r:id="rId7"/>
    <p:sldId id="269" r:id="rId8"/>
    <p:sldId id="259" r:id="rId9"/>
    <p:sldId id="261" r:id="rId10"/>
    <p:sldId id="262" r:id="rId11"/>
    <p:sldId id="264" r:id="rId12"/>
    <p:sldId id="265" r:id="rId13"/>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70E08D-7E0F-41D8-95B9-A3D88C6DA7B5}" type="datetimeFigureOut">
              <a:rPr lang="ru-RU" smtClean="0"/>
              <a:pPr/>
              <a:t>12.01.2018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C4BC883-4CD9-4366-B8F4-039BBEEC8C2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0E08D-7E0F-41D8-95B9-A3D88C6DA7B5}" type="datetimeFigureOut">
              <a:rPr lang="ru-RU" smtClean="0"/>
              <a:pPr/>
              <a:t>12.01.2018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BC883-4CD9-4366-B8F4-039BBEEC8C2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71600" y="1124744"/>
            <a:ext cx="6400800" cy="2590008"/>
          </a:xfrm>
        </p:spPr>
        <p:txBody>
          <a:bodyPr>
            <a:normAutofit/>
          </a:bodyPr>
          <a:lstStyle/>
          <a:p>
            <a:r>
              <a:rPr lang="ru-RU" sz="8000" dirty="0" err="1" smtClean="0">
                <a:solidFill>
                  <a:srgbClr val="FF0000"/>
                </a:solidFill>
              </a:rPr>
              <a:t>Ауыспалы</a:t>
            </a:r>
            <a:r>
              <a:rPr lang="ru-RU" sz="8000" dirty="0" smtClean="0">
                <a:solidFill>
                  <a:srgbClr val="FF0000"/>
                </a:solidFill>
              </a:rPr>
              <a:t> </a:t>
            </a:r>
            <a:r>
              <a:rPr lang="ru-RU" sz="8000" dirty="0" err="1" smtClean="0">
                <a:solidFill>
                  <a:srgbClr val="FF0000"/>
                </a:solidFill>
              </a:rPr>
              <a:t>егіс</a:t>
            </a:r>
            <a:endParaRPr lang="ru-RU" sz="8000" dirty="0">
              <a:solidFill>
                <a:srgbClr val="FF0000"/>
              </a:solidFill>
            </a:endParaRPr>
          </a:p>
        </p:txBody>
      </p:sp>
    </p:spTree>
    <p:extLst>
      <p:ext uri="{BB962C8B-B14F-4D97-AF65-F5344CB8AC3E}">
        <p14:creationId xmlns:p14="http://schemas.microsoft.com/office/powerpoint/2010/main" xmlns="" val="3371297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4"/>
            <a:ext cx="8219256" cy="561513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a:normAutofit fontScale="85000" lnSpcReduction="20000"/>
          </a:bodyPr>
          <a:lstStyle/>
          <a:p>
            <a:pPr indent="450215" algn="just">
              <a:spcAft>
                <a:spcPts val="0"/>
              </a:spcAft>
            </a:pPr>
            <a:r>
              <a:rPr lang="kk-KZ" sz="2800" b="1" i="1" dirty="0">
                <a:latin typeface="Times New Roman"/>
                <a:ea typeface="Times New Roman"/>
              </a:rPr>
              <a:t>Ауыспалы егiс деп</a:t>
            </a:r>
            <a:r>
              <a:rPr lang="kk-KZ" sz="2800" dirty="0">
                <a:latin typeface="Times New Roman"/>
                <a:ea typeface="Times New Roman"/>
              </a:rPr>
              <a:t> – ауыл шаруашылығы дақылдарының, керек жағдайда сүрi жердiң, танаптарда және уақыт кезеңiндегi, немесе тек уақыт кезеңiндегi ғылыми негiзделiп алмасуын атайды.</a:t>
            </a:r>
            <a:endParaRPr lang="ru-RU" sz="2800" dirty="0">
              <a:latin typeface="Times New Roman"/>
              <a:ea typeface="Times New Roman"/>
            </a:endParaRPr>
          </a:p>
          <a:p>
            <a:pPr indent="450215" algn="just">
              <a:spcAft>
                <a:spcPts val="0"/>
              </a:spcAft>
            </a:pPr>
            <a:r>
              <a:rPr lang="kk-KZ" sz="2800" dirty="0">
                <a:latin typeface="Times New Roman"/>
                <a:ea typeface="Times New Roman"/>
              </a:rPr>
              <a:t>Дақылдарды алмастыру туралы жазбаша деректер римдiк жазушы – аграрилердiң еңбектерi арқылы бiзге жеттi. Осыдан екi мың жыл бҚрын ертедегi агрономдар қсiрiлетiн дақылдарды алмастырудың тиiмдi екенiн атап көрсеткен. Мысалы, Варрон (б.э.д. 116-27 ж.) ”кейбiр дақылдарды тек жоғары өнімділігі үшiн ғана емес, келесi жылғы алынатын өнім  үшiн де өсіруге болады” – деген екен.</a:t>
            </a:r>
            <a:endParaRPr lang="ru-RU" sz="2800" dirty="0">
              <a:latin typeface="Times New Roman"/>
              <a:ea typeface="Times New Roman"/>
            </a:endParaRPr>
          </a:p>
          <a:p>
            <a:pPr indent="450215" algn="just">
              <a:spcAft>
                <a:spcPts val="0"/>
              </a:spcAft>
            </a:pPr>
            <a:r>
              <a:rPr lang="kk-KZ" sz="2800" dirty="0">
                <a:latin typeface="Times New Roman"/>
                <a:ea typeface="Times New Roman"/>
              </a:rPr>
              <a:t>Римдiк басқа бiр агроном Катон (б.э.д. 234-149 ж.) егiншiлерге “жердi жыл өткен соң... оның сөлiн аз алатын, жеңiл егiске қалдыру керек” – деп кеңес берген. Дақылдарды кезектестiрудiң пайдасы туралы Вергилий (б.э.д. 70-19 ж.) бұдан да нақты жазды: “Жемiс алмастыру арқылы танаптар дем алады” (41).</a:t>
            </a:r>
            <a:endParaRPr lang="ru-RU" sz="2800" dirty="0">
              <a:latin typeface="Times New Roman"/>
              <a:ea typeface="Times New Roman"/>
            </a:endParaRPr>
          </a:p>
          <a:p>
            <a:endParaRPr lang="ru-RU" dirty="0"/>
          </a:p>
        </p:txBody>
      </p:sp>
    </p:spTree>
    <p:extLst>
      <p:ext uri="{BB962C8B-B14F-4D97-AF65-F5344CB8AC3E}">
        <p14:creationId xmlns:p14="http://schemas.microsoft.com/office/powerpoint/2010/main" xmlns="" val="4168504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539552" y="260648"/>
            <a:ext cx="8147248" cy="626469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a:normAutofit fontScale="77500" lnSpcReduction="20000"/>
          </a:bodyPr>
          <a:lstStyle/>
          <a:p>
            <a:pPr indent="540385" algn="just">
              <a:spcAft>
                <a:spcPts val="0"/>
              </a:spcAft>
            </a:pPr>
            <a:r>
              <a:rPr lang="ru-RU" sz="2800" dirty="0" err="1">
                <a:latin typeface="Times New Roman"/>
                <a:ea typeface="Times New Roman"/>
              </a:rPr>
              <a:t>Ауыспалы</a:t>
            </a:r>
            <a:r>
              <a:rPr lang="ru-RU" sz="2800" dirty="0">
                <a:latin typeface="Times New Roman"/>
                <a:ea typeface="Times New Roman"/>
              </a:rPr>
              <a:t> </a:t>
            </a:r>
            <a:r>
              <a:rPr lang="ru-RU" sz="2800" dirty="0" err="1">
                <a:latin typeface="Times New Roman"/>
                <a:ea typeface="Times New Roman"/>
              </a:rPr>
              <a:t>егiстiң</a:t>
            </a:r>
            <a:r>
              <a:rPr lang="ru-RU" sz="2800" dirty="0">
                <a:latin typeface="Times New Roman"/>
                <a:ea typeface="Times New Roman"/>
              </a:rPr>
              <a:t> </a:t>
            </a:r>
            <a:r>
              <a:rPr lang="ru-RU" sz="2800" dirty="0" err="1">
                <a:latin typeface="Times New Roman"/>
                <a:ea typeface="Times New Roman"/>
              </a:rPr>
              <a:t>бiр</a:t>
            </a:r>
            <a:r>
              <a:rPr lang="ru-RU" sz="2800" dirty="0">
                <a:latin typeface="Times New Roman"/>
                <a:ea typeface="Times New Roman"/>
              </a:rPr>
              <a:t> </a:t>
            </a:r>
            <a:r>
              <a:rPr lang="ru-RU" sz="2800" dirty="0" err="1">
                <a:latin typeface="Times New Roman"/>
                <a:ea typeface="Times New Roman"/>
              </a:rPr>
              <a:t>жақсы</a:t>
            </a:r>
            <a:r>
              <a:rPr lang="ru-RU" sz="2800" dirty="0">
                <a:latin typeface="Times New Roman"/>
                <a:ea typeface="Times New Roman"/>
              </a:rPr>
              <a:t> </a:t>
            </a:r>
            <a:r>
              <a:rPr lang="ru-RU" sz="2800" dirty="0" err="1">
                <a:latin typeface="Times New Roman"/>
                <a:ea typeface="Times New Roman"/>
              </a:rPr>
              <a:t>алғы</a:t>
            </a:r>
            <a:r>
              <a:rPr lang="ru-RU" sz="2800" dirty="0">
                <a:latin typeface="Times New Roman"/>
                <a:ea typeface="Times New Roman"/>
              </a:rPr>
              <a:t> </a:t>
            </a:r>
            <a:r>
              <a:rPr lang="ru-RU" sz="2800" dirty="0" err="1">
                <a:latin typeface="Times New Roman"/>
                <a:ea typeface="Times New Roman"/>
              </a:rPr>
              <a:t>егiсiнен</a:t>
            </a:r>
            <a:r>
              <a:rPr lang="ru-RU" sz="2800" dirty="0">
                <a:latin typeface="Times New Roman"/>
                <a:ea typeface="Times New Roman"/>
              </a:rPr>
              <a:t> </a:t>
            </a:r>
            <a:r>
              <a:rPr lang="ru-RU" sz="2800" dirty="0" err="1">
                <a:latin typeface="Times New Roman"/>
                <a:ea typeface="Times New Roman"/>
              </a:rPr>
              <a:t>басталып</a:t>
            </a:r>
            <a:r>
              <a:rPr lang="ru-RU" sz="2800" dirty="0">
                <a:latin typeface="Times New Roman"/>
                <a:ea typeface="Times New Roman"/>
              </a:rPr>
              <a:t>, </a:t>
            </a:r>
            <a:r>
              <a:rPr lang="ru-RU" sz="2800" dirty="0" err="1">
                <a:latin typeface="Times New Roman"/>
                <a:ea typeface="Times New Roman"/>
              </a:rPr>
              <a:t>екiншi</a:t>
            </a:r>
            <a:r>
              <a:rPr lang="ru-RU" sz="2800" dirty="0">
                <a:latin typeface="Times New Roman"/>
                <a:ea typeface="Times New Roman"/>
              </a:rPr>
              <a:t> </a:t>
            </a:r>
            <a:r>
              <a:rPr lang="ru-RU" sz="2800" dirty="0" err="1">
                <a:latin typeface="Times New Roman"/>
                <a:ea typeface="Times New Roman"/>
              </a:rPr>
              <a:t>жақсы</a:t>
            </a:r>
            <a:r>
              <a:rPr lang="ru-RU" sz="2800" dirty="0">
                <a:latin typeface="Times New Roman"/>
                <a:ea typeface="Times New Roman"/>
              </a:rPr>
              <a:t> </a:t>
            </a:r>
            <a:r>
              <a:rPr lang="ru-RU" sz="2800" dirty="0" err="1">
                <a:latin typeface="Times New Roman"/>
                <a:ea typeface="Times New Roman"/>
              </a:rPr>
              <a:t>алғы</a:t>
            </a:r>
            <a:r>
              <a:rPr lang="ru-RU" sz="2800" dirty="0">
                <a:latin typeface="Times New Roman"/>
                <a:ea typeface="Times New Roman"/>
              </a:rPr>
              <a:t> </a:t>
            </a:r>
            <a:r>
              <a:rPr lang="ru-RU" sz="2800" dirty="0" err="1">
                <a:latin typeface="Times New Roman"/>
                <a:ea typeface="Times New Roman"/>
              </a:rPr>
              <a:t>егiстiң</a:t>
            </a:r>
            <a:r>
              <a:rPr lang="ru-RU" sz="2800" dirty="0">
                <a:latin typeface="Times New Roman"/>
                <a:ea typeface="Times New Roman"/>
              </a:rPr>
              <a:t> </a:t>
            </a:r>
            <a:r>
              <a:rPr lang="ru-RU" sz="2800" dirty="0" err="1">
                <a:latin typeface="Times New Roman"/>
                <a:ea typeface="Times New Roman"/>
              </a:rPr>
              <a:t>алдында</a:t>
            </a:r>
            <a:r>
              <a:rPr lang="ru-RU" sz="2800" dirty="0">
                <a:latin typeface="Times New Roman"/>
                <a:ea typeface="Times New Roman"/>
              </a:rPr>
              <a:t> </a:t>
            </a:r>
            <a:r>
              <a:rPr lang="ru-RU" sz="2800" dirty="0" err="1">
                <a:latin typeface="Times New Roman"/>
                <a:ea typeface="Times New Roman"/>
              </a:rPr>
              <a:t>бiтетiн</a:t>
            </a:r>
            <a:r>
              <a:rPr lang="ru-RU" sz="2800" dirty="0">
                <a:latin typeface="Times New Roman"/>
                <a:ea typeface="Times New Roman"/>
              </a:rPr>
              <a:t> </a:t>
            </a:r>
            <a:r>
              <a:rPr lang="ru-RU" sz="2800" dirty="0" err="1">
                <a:latin typeface="Times New Roman"/>
                <a:ea typeface="Times New Roman"/>
              </a:rPr>
              <a:t>бөлігін</a:t>
            </a:r>
            <a:r>
              <a:rPr lang="ru-RU" sz="2800" dirty="0">
                <a:latin typeface="Times New Roman"/>
                <a:ea typeface="Times New Roman"/>
              </a:rPr>
              <a:t> </a:t>
            </a:r>
            <a:r>
              <a:rPr lang="ru-RU" sz="2800" dirty="0" err="1">
                <a:latin typeface="Times New Roman"/>
                <a:ea typeface="Times New Roman"/>
              </a:rPr>
              <a:t>буыны</a:t>
            </a:r>
            <a:r>
              <a:rPr lang="ru-RU" sz="2800" dirty="0">
                <a:latin typeface="Times New Roman"/>
                <a:ea typeface="Times New Roman"/>
              </a:rPr>
              <a:t> </a:t>
            </a:r>
            <a:r>
              <a:rPr lang="ru-RU" sz="2800" dirty="0" err="1">
                <a:latin typeface="Times New Roman"/>
                <a:ea typeface="Times New Roman"/>
              </a:rPr>
              <a:t>деп</a:t>
            </a:r>
            <a:r>
              <a:rPr lang="ru-RU" sz="2800" dirty="0">
                <a:latin typeface="Times New Roman"/>
                <a:ea typeface="Times New Roman"/>
              </a:rPr>
              <a:t> </a:t>
            </a:r>
            <a:r>
              <a:rPr lang="ru-RU" sz="2800" dirty="0" err="1">
                <a:latin typeface="Times New Roman"/>
                <a:ea typeface="Times New Roman"/>
              </a:rPr>
              <a:t>атайды</a:t>
            </a:r>
            <a:r>
              <a:rPr lang="ru-RU" sz="2800" dirty="0">
                <a:latin typeface="Times New Roman"/>
                <a:ea typeface="Times New Roman"/>
              </a:rPr>
              <a:t>. </a:t>
            </a:r>
            <a:r>
              <a:rPr lang="ru-RU" sz="2800" dirty="0" err="1">
                <a:latin typeface="Times New Roman"/>
                <a:ea typeface="Times New Roman"/>
              </a:rPr>
              <a:t>Буынның</a:t>
            </a:r>
            <a:r>
              <a:rPr lang="ru-RU" sz="2800" dirty="0">
                <a:latin typeface="Times New Roman"/>
                <a:ea typeface="Times New Roman"/>
              </a:rPr>
              <a:t> </a:t>
            </a:r>
            <a:r>
              <a:rPr lang="ru-RU" sz="2800" dirty="0" err="1">
                <a:latin typeface="Times New Roman"/>
                <a:ea typeface="Times New Roman"/>
              </a:rPr>
              <a:t>атын</a:t>
            </a:r>
            <a:r>
              <a:rPr lang="ru-RU" sz="2800" dirty="0">
                <a:latin typeface="Times New Roman"/>
                <a:ea typeface="Times New Roman"/>
              </a:rPr>
              <a:t> </a:t>
            </a:r>
            <a:r>
              <a:rPr lang="ru-RU" sz="2800" dirty="0" err="1">
                <a:latin typeface="Times New Roman"/>
                <a:ea typeface="Times New Roman"/>
              </a:rPr>
              <a:t>ол</a:t>
            </a:r>
            <a:r>
              <a:rPr lang="ru-RU" sz="2800" dirty="0">
                <a:latin typeface="Times New Roman"/>
                <a:ea typeface="Times New Roman"/>
              </a:rPr>
              <a:t> </a:t>
            </a:r>
            <a:r>
              <a:rPr lang="ru-RU" sz="2800" dirty="0" err="1">
                <a:latin typeface="Times New Roman"/>
                <a:ea typeface="Times New Roman"/>
              </a:rPr>
              <a:t>басталатын</a:t>
            </a:r>
            <a:r>
              <a:rPr lang="ru-RU" sz="2800" dirty="0">
                <a:latin typeface="Times New Roman"/>
                <a:ea typeface="Times New Roman"/>
              </a:rPr>
              <a:t> </a:t>
            </a:r>
            <a:r>
              <a:rPr lang="ru-RU" sz="2800" dirty="0" err="1">
                <a:latin typeface="Times New Roman"/>
                <a:ea typeface="Times New Roman"/>
              </a:rPr>
              <a:t>негiзгi</a:t>
            </a:r>
            <a:r>
              <a:rPr lang="ru-RU" sz="2800" dirty="0">
                <a:latin typeface="Times New Roman"/>
                <a:ea typeface="Times New Roman"/>
              </a:rPr>
              <a:t> </a:t>
            </a:r>
            <a:r>
              <a:rPr lang="ru-RU" sz="2800" dirty="0" err="1">
                <a:latin typeface="Times New Roman"/>
                <a:ea typeface="Times New Roman"/>
              </a:rPr>
              <a:t>алғы</a:t>
            </a:r>
            <a:r>
              <a:rPr lang="ru-RU" sz="2800" dirty="0">
                <a:latin typeface="Times New Roman"/>
                <a:ea typeface="Times New Roman"/>
              </a:rPr>
              <a:t> </a:t>
            </a:r>
            <a:r>
              <a:rPr lang="ru-RU" sz="2800" dirty="0" err="1">
                <a:latin typeface="Times New Roman"/>
                <a:ea typeface="Times New Roman"/>
              </a:rPr>
              <a:t>дақылға</a:t>
            </a:r>
            <a:r>
              <a:rPr lang="ru-RU" sz="2800" dirty="0">
                <a:latin typeface="Times New Roman"/>
                <a:ea typeface="Times New Roman"/>
              </a:rPr>
              <a:t> </a:t>
            </a:r>
            <a:r>
              <a:rPr lang="ru-RU" sz="2800" dirty="0" err="1">
                <a:latin typeface="Times New Roman"/>
                <a:ea typeface="Times New Roman"/>
              </a:rPr>
              <a:t>байланысты</a:t>
            </a:r>
            <a:r>
              <a:rPr lang="ru-RU" sz="2800" dirty="0">
                <a:latin typeface="Times New Roman"/>
                <a:ea typeface="Times New Roman"/>
              </a:rPr>
              <a:t> </a:t>
            </a:r>
            <a:r>
              <a:rPr lang="ru-RU" sz="2800" dirty="0" err="1">
                <a:latin typeface="Times New Roman"/>
                <a:ea typeface="Times New Roman"/>
              </a:rPr>
              <a:t>бередi</a:t>
            </a:r>
            <a:r>
              <a:rPr lang="ru-RU" sz="2800" dirty="0">
                <a:latin typeface="Times New Roman"/>
                <a:ea typeface="Times New Roman"/>
              </a:rPr>
              <a:t>: </a:t>
            </a:r>
            <a:r>
              <a:rPr lang="ru-RU" sz="2800" dirty="0" err="1">
                <a:latin typeface="Times New Roman"/>
                <a:ea typeface="Times New Roman"/>
              </a:rPr>
              <a:t>сүрi</a:t>
            </a:r>
            <a:r>
              <a:rPr lang="ru-RU" sz="2800" dirty="0">
                <a:latin typeface="Times New Roman"/>
                <a:ea typeface="Times New Roman"/>
              </a:rPr>
              <a:t> </a:t>
            </a:r>
            <a:r>
              <a:rPr lang="ru-RU" sz="2800" dirty="0" err="1">
                <a:latin typeface="Times New Roman"/>
                <a:ea typeface="Times New Roman"/>
              </a:rPr>
              <a:t>танапты</a:t>
            </a:r>
            <a:r>
              <a:rPr lang="ru-RU" sz="2800" dirty="0">
                <a:latin typeface="Times New Roman"/>
                <a:ea typeface="Times New Roman"/>
              </a:rPr>
              <a:t>, </a:t>
            </a:r>
            <a:r>
              <a:rPr lang="ru-RU" sz="2800" dirty="0" err="1">
                <a:latin typeface="Times New Roman"/>
                <a:ea typeface="Times New Roman"/>
              </a:rPr>
              <a:t>отамалы</a:t>
            </a:r>
            <a:r>
              <a:rPr lang="ru-RU" sz="2800" dirty="0">
                <a:latin typeface="Times New Roman"/>
                <a:ea typeface="Times New Roman"/>
              </a:rPr>
              <a:t>, </a:t>
            </a:r>
            <a:r>
              <a:rPr lang="ru-RU" sz="2800" dirty="0" err="1">
                <a:latin typeface="Times New Roman"/>
                <a:ea typeface="Times New Roman"/>
              </a:rPr>
              <a:t>шөптi</a:t>
            </a:r>
            <a:r>
              <a:rPr lang="ru-RU" sz="2800" dirty="0">
                <a:latin typeface="Times New Roman"/>
                <a:ea typeface="Times New Roman"/>
              </a:rPr>
              <a:t>. </a:t>
            </a:r>
            <a:r>
              <a:rPr lang="ru-RU" sz="2800" dirty="0" err="1">
                <a:latin typeface="Times New Roman"/>
                <a:ea typeface="Times New Roman"/>
              </a:rPr>
              <a:t>Бiр</a:t>
            </a:r>
            <a:r>
              <a:rPr lang="ru-RU" sz="2800" dirty="0">
                <a:latin typeface="Times New Roman"/>
                <a:ea typeface="Times New Roman"/>
              </a:rPr>
              <a:t> </a:t>
            </a:r>
            <a:r>
              <a:rPr lang="ru-RU" sz="2800" dirty="0" err="1">
                <a:latin typeface="Times New Roman"/>
                <a:ea typeface="Times New Roman"/>
              </a:rPr>
              <a:t>буын</a:t>
            </a:r>
            <a:r>
              <a:rPr lang="ru-RU" sz="2800" dirty="0">
                <a:latin typeface="Times New Roman"/>
                <a:ea typeface="Times New Roman"/>
              </a:rPr>
              <a:t> 2-4 </a:t>
            </a:r>
            <a:r>
              <a:rPr lang="ru-RU" sz="2800" dirty="0" err="1">
                <a:latin typeface="Times New Roman"/>
                <a:ea typeface="Times New Roman"/>
              </a:rPr>
              <a:t>танаптан</a:t>
            </a:r>
            <a:r>
              <a:rPr lang="ru-RU" sz="2800" dirty="0">
                <a:latin typeface="Times New Roman"/>
                <a:ea typeface="Times New Roman"/>
              </a:rPr>
              <a:t> т</a:t>
            </a:r>
            <a:r>
              <a:rPr lang="kk-KZ" sz="2800" dirty="0">
                <a:latin typeface="Times New Roman"/>
                <a:ea typeface="Times New Roman"/>
              </a:rPr>
              <a:t>ұ</a:t>
            </a:r>
            <a:r>
              <a:rPr lang="ru-RU" sz="2800" dirty="0" err="1">
                <a:latin typeface="Times New Roman"/>
                <a:ea typeface="Times New Roman"/>
              </a:rPr>
              <a:t>руы</a:t>
            </a:r>
            <a:r>
              <a:rPr lang="ru-RU" sz="2800" dirty="0">
                <a:latin typeface="Times New Roman"/>
                <a:ea typeface="Times New Roman"/>
              </a:rPr>
              <a:t> </a:t>
            </a:r>
            <a:r>
              <a:rPr lang="ru-RU" sz="2800" dirty="0" err="1">
                <a:latin typeface="Times New Roman"/>
                <a:ea typeface="Times New Roman"/>
              </a:rPr>
              <a:t>мүмкiн</a:t>
            </a:r>
            <a:r>
              <a:rPr lang="ru-RU" sz="2800" dirty="0">
                <a:latin typeface="Times New Roman"/>
                <a:ea typeface="Times New Roman"/>
              </a:rPr>
              <a:t>.</a:t>
            </a:r>
          </a:p>
          <a:p>
            <a:pPr indent="540385" algn="just">
              <a:spcAft>
                <a:spcPts val="0"/>
              </a:spcAft>
            </a:pPr>
            <a:r>
              <a:rPr lang="ru-RU" sz="2800" dirty="0">
                <a:latin typeface="Times New Roman"/>
                <a:ea typeface="Times New Roman"/>
              </a:rPr>
              <a:t> </a:t>
            </a:r>
          </a:p>
          <a:p>
            <a:pPr indent="540385" algn="just">
              <a:spcAft>
                <a:spcPts val="0"/>
              </a:spcAft>
            </a:pPr>
            <a:r>
              <a:rPr lang="ru-RU" sz="2800" b="1" dirty="0" err="1">
                <a:latin typeface="Times New Roman"/>
                <a:ea typeface="Times New Roman"/>
              </a:rPr>
              <a:t>Бiр</a:t>
            </a:r>
            <a:r>
              <a:rPr lang="ru-RU" sz="2800" b="1" dirty="0">
                <a:latin typeface="Times New Roman"/>
                <a:ea typeface="Times New Roman"/>
              </a:rPr>
              <a:t> </a:t>
            </a:r>
            <a:r>
              <a:rPr lang="ru-RU" sz="2800" b="1" dirty="0" err="1">
                <a:latin typeface="Times New Roman"/>
                <a:ea typeface="Times New Roman"/>
              </a:rPr>
              <a:t>буынды</a:t>
            </a:r>
            <a:r>
              <a:rPr lang="ru-RU" sz="2800" b="1" dirty="0">
                <a:latin typeface="Times New Roman"/>
                <a:ea typeface="Times New Roman"/>
              </a:rPr>
              <a:t> </a:t>
            </a:r>
            <a:r>
              <a:rPr lang="ru-RU" sz="2800" b="1" dirty="0" err="1">
                <a:latin typeface="Times New Roman"/>
                <a:ea typeface="Times New Roman"/>
              </a:rPr>
              <a:t>ауыспалы</a:t>
            </a:r>
            <a:r>
              <a:rPr lang="ru-RU" sz="2800" b="1" dirty="0">
                <a:latin typeface="Times New Roman"/>
                <a:ea typeface="Times New Roman"/>
              </a:rPr>
              <a:t> </a:t>
            </a:r>
            <a:r>
              <a:rPr lang="ru-RU" sz="2800" b="1" dirty="0" err="1">
                <a:latin typeface="Times New Roman"/>
                <a:ea typeface="Times New Roman"/>
              </a:rPr>
              <a:t>егiстiң</a:t>
            </a:r>
            <a:r>
              <a:rPr lang="ru-RU" sz="2800" b="1" dirty="0">
                <a:latin typeface="Times New Roman"/>
                <a:ea typeface="Times New Roman"/>
              </a:rPr>
              <a:t> </a:t>
            </a:r>
            <a:r>
              <a:rPr lang="ru-RU" sz="2800" b="1" dirty="0" err="1">
                <a:latin typeface="Times New Roman"/>
                <a:ea typeface="Times New Roman"/>
              </a:rPr>
              <a:t>сұлбасының</a:t>
            </a:r>
            <a:r>
              <a:rPr lang="ru-RU" sz="2800" b="1" dirty="0">
                <a:latin typeface="Times New Roman"/>
                <a:ea typeface="Times New Roman"/>
              </a:rPr>
              <a:t> </a:t>
            </a:r>
            <a:r>
              <a:rPr lang="ru-RU" sz="2800" b="1" dirty="0" err="1">
                <a:latin typeface="Times New Roman"/>
                <a:ea typeface="Times New Roman"/>
              </a:rPr>
              <a:t>мысалдары</a:t>
            </a:r>
            <a:endParaRPr lang="ru-RU" sz="2800" dirty="0">
              <a:latin typeface="Times New Roman"/>
              <a:ea typeface="Times New Roman"/>
            </a:endParaRPr>
          </a:p>
          <a:p>
            <a:pPr indent="540385" algn="just">
              <a:spcAft>
                <a:spcPts val="0"/>
              </a:spcAft>
            </a:pPr>
            <a:r>
              <a:rPr lang="ru-RU" sz="2800" dirty="0">
                <a:latin typeface="Times New Roman"/>
                <a:ea typeface="Times New Roman"/>
              </a:rPr>
              <a:t> </a:t>
            </a:r>
          </a:p>
          <a:p>
            <a:pPr algn="just">
              <a:spcAft>
                <a:spcPts val="0"/>
              </a:spcAft>
            </a:pPr>
            <a:r>
              <a:rPr lang="ru-RU" sz="2800" dirty="0">
                <a:latin typeface="Times New Roman"/>
                <a:ea typeface="Times New Roman"/>
              </a:rPr>
              <a:t>1.Ықтырмалы </a:t>
            </a:r>
            <a:r>
              <a:rPr lang="ru-RU" sz="2800" dirty="0" err="1">
                <a:latin typeface="Times New Roman"/>
                <a:ea typeface="Times New Roman"/>
              </a:rPr>
              <a:t>сүрi</a:t>
            </a:r>
            <a:r>
              <a:rPr lang="ru-RU" sz="2800" dirty="0">
                <a:latin typeface="Times New Roman"/>
                <a:ea typeface="Times New Roman"/>
              </a:rPr>
              <a:t> </a:t>
            </a:r>
            <a:r>
              <a:rPr lang="ru-RU" sz="2800" dirty="0" err="1">
                <a:latin typeface="Times New Roman"/>
                <a:ea typeface="Times New Roman"/>
              </a:rPr>
              <a:t>танап</a:t>
            </a:r>
            <a:r>
              <a:rPr lang="ru-RU" sz="2800" dirty="0">
                <a:latin typeface="Times New Roman"/>
                <a:ea typeface="Times New Roman"/>
              </a:rPr>
              <a:t>                 </a:t>
            </a:r>
          </a:p>
          <a:p>
            <a:pPr algn="just">
              <a:spcAft>
                <a:spcPts val="0"/>
              </a:spcAft>
            </a:pPr>
            <a:r>
              <a:rPr lang="ru-RU" sz="2800" dirty="0">
                <a:latin typeface="Times New Roman"/>
                <a:ea typeface="Times New Roman"/>
              </a:rPr>
              <a:t>2.Жаздық </a:t>
            </a:r>
            <a:r>
              <a:rPr lang="ru-RU" sz="2800" dirty="0" err="1">
                <a:latin typeface="Times New Roman"/>
                <a:ea typeface="Times New Roman"/>
              </a:rPr>
              <a:t>бидай</a:t>
            </a:r>
            <a:endParaRPr lang="ru-RU" sz="2800" dirty="0">
              <a:latin typeface="Times New Roman"/>
              <a:ea typeface="Times New Roman"/>
            </a:endParaRPr>
          </a:p>
          <a:p>
            <a:pPr algn="just">
              <a:spcAft>
                <a:spcPts val="0"/>
              </a:spcAft>
            </a:pPr>
            <a:r>
              <a:rPr lang="ru-RU" sz="2800" dirty="0">
                <a:latin typeface="Times New Roman"/>
                <a:ea typeface="Times New Roman"/>
              </a:rPr>
              <a:t>3.Жаздық </a:t>
            </a:r>
            <a:r>
              <a:rPr lang="ru-RU" sz="2800" dirty="0" err="1">
                <a:latin typeface="Times New Roman"/>
                <a:ea typeface="Times New Roman"/>
              </a:rPr>
              <a:t>бидай</a:t>
            </a:r>
            <a:endParaRPr lang="ru-RU" sz="2800" dirty="0">
              <a:latin typeface="Times New Roman"/>
              <a:ea typeface="Times New Roman"/>
            </a:endParaRPr>
          </a:p>
          <a:p>
            <a:pPr algn="just">
              <a:spcAft>
                <a:spcPts val="0"/>
              </a:spcAft>
            </a:pPr>
            <a:r>
              <a:rPr lang="ru-RU" sz="2800" dirty="0">
                <a:latin typeface="Times New Roman"/>
                <a:ea typeface="Times New Roman"/>
              </a:rPr>
              <a:t>4.Арпа</a:t>
            </a:r>
          </a:p>
          <a:p>
            <a:pPr algn="just">
              <a:spcAft>
                <a:spcPts val="0"/>
              </a:spcAft>
            </a:pPr>
            <a:r>
              <a:rPr lang="ru-RU" sz="2800" dirty="0">
                <a:latin typeface="Times New Roman"/>
                <a:ea typeface="Times New Roman"/>
              </a:rPr>
              <a:t> </a:t>
            </a:r>
          </a:p>
          <a:p>
            <a:pPr algn="just">
              <a:spcAft>
                <a:spcPts val="0"/>
              </a:spcAft>
            </a:pPr>
            <a:r>
              <a:rPr lang="ru-RU" sz="2800" dirty="0">
                <a:latin typeface="Times New Roman"/>
                <a:ea typeface="Times New Roman"/>
              </a:rPr>
              <a:t>1.Отамалы </a:t>
            </a:r>
            <a:r>
              <a:rPr lang="ru-RU" sz="2800" dirty="0" err="1">
                <a:latin typeface="Times New Roman"/>
                <a:ea typeface="Times New Roman"/>
              </a:rPr>
              <a:t>дақылдар</a:t>
            </a:r>
            <a:r>
              <a:rPr lang="ru-RU" sz="2800" dirty="0">
                <a:latin typeface="Times New Roman"/>
                <a:ea typeface="Times New Roman"/>
              </a:rPr>
              <a:t>                   1. </a:t>
            </a:r>
            <a:r>
              <a:rPr lang="ru-RU" sz="2800" dirty="0" err="1">
                <a:latin typeface="Times New Roman"/>
                <a:ea typeface="Times New Roman"/>
              </a:rPr>
              <a:t>Отамалы</a:t>
            </a:r>
            <a:r>
              <a:rPr lang="ru-RU" sz="2800" dirty="0">
                <a:latin typeface="Times New Roman"/>
                <a:ea typeface="Times New Roman"/>
              </a:rPr>
              <a:t> </a:t>
            </a:r>
            <a:r>
              <a:rPr lang="ru-RU" sz="2800" dirty="0" err="1">
                <a:latin typeface="Times New Roman"/>
                <a:ea typeface="Times New Roman"/>
              </a:rPr>
              <a:t>дақылдар</a:t>
            </a:r>
            <a:endParaRPr lang="ru-RU" sz="2800" dirty="0">
              <a:latin typeface="Times New Roman"/>
              <a:ea typeface="Times New Roman"/>
            </a:endParaRPr>
          </a:p>
          <a:p>
            <a:pPr algn="just">
              <a:spcAft>
                <a:spcPts val="0"/>
              </a:spcAft>
            </a:pPr>
            <a:r>
              <a:rPr lang="ru-RU" sz="2800" dirty="0">
                <a:latin typeface="Times New Roman"/>
                <a:ea typeface="Times New Roman"/>
              </a:rPr>
              <a:t>2.Жем-азықтық </a:t>
            </a:r>
            <a:r>
              <a:rPr lang="ru-RU" sz="2800" dirty="0" err="1">
                <a:latin typeface="Times New Roman"/>
                <a:ea typeface="Times New Roman"/>
              </a:rPr>
              <a:t>дақылдар</a:t>
            </a:r>
            <a:r>
              <a:rPr lang="ru-RU" sz="2800" dirty="0">
                <a:latin typeface="Times New Roman"/>
                <a:ea typeface="Times New Roman"/>
              </a:rPr>
              <a:t>           2. </a:t>
            </a:r>
            <a:r>
              <a:rPr lang="ru-RU" sz="2800" dirty="0" err="1">
                <a:latin typeface="Times New Roman"/>
                <a:ea typeface="Times New Roman"/>
              </a:rPr>
              <a:t>Жазды</a:t>
            </a:r>
            <a:r>
              <a:rPr lang="kk-KZ" sz="2800" dirty="0">
                <a:latin typeface="Times New Roman"/>
                <a:ea typeface="Times New Roman"/>
              </a:rPr>
              <a:t>қ</a:t>
            </a:r>
            <a:r>
              <a:rPr lang="ru-RU" sz="2800" dirty="0">
                <a:latin typeface="Times New Roman"/>
                <a:ea typeface="Times New Roman"/>
              </a:rPr>
              <a:t> д</a:t>
            </a:r>
            <a:r>
              <a:rPr lang="kk-KZ" sz="2800" dirty="0">
                <a:latin typeface="Times New Roman"/>
                <a:ea typeface="Times New Roman"/>
              </a:rPr>
              <a:t>ә</a:t>
            </a:r>
            <a:r>
              <a:rPr lang="ru-RU" sz="2800" dirty="0" err="1">
                <a:latin typeface="Times New Roman"/>
                <a:ea typeface="Times New Roman"/>
              </a:rPr>
              <a:t>нд</a:t>
            </a:r>
            <a:r>
              <a:rPr lang="kk-KZ" sz="2800" dirty="0">
                <a:latin typeface="Times New Roman"/>
                <a:ea typeface="Times New Roman"/>
              </a:rPr>
              <a:t>і</a:t>
            </a:r>
            <a:r>
              <a:rPr lang="ru-RU" sz="2800" dirty="0">
                <a:latin typeface="Times New Roman"/>
                <a:ea typeface="Times New Roman"/>
              </a:rPr>
              <a:t> </a:t>
            </a:r>
            <a:r>
              <a:rPr lang="ru-RU" sz="2800" dirty="0" err="1">
                <a:latin typeface="Times New Roman"/>
                <a:ea typeface="Times New Roman"/>
              </a:rPr>
              <a:t>дақылдар</a:t>
            </a:r>
            <a:endParaRPr lang="ru-RU" sz="2800" dirty="0">
              <a:latin typeface="Times New Roman"/>
              <a:ea typeface="Times New Roman"/>
            </a:endParaRPr>
          </a:p>
          <a:p>
            <a:pPr algn="just">
              <a:spcAft>
                <a:spcPts val="0"/>
              </a:spcAft>
            </a:pPr>
            <a:r>
              <a:rPr lang="ru-RU" sz="2800" dirty="0">
                <a:latin typeface="Times New Roman"/>
                <a:ea typeface="Times New Roman"/>
              </a:rPr>
              <a:t>3.Бiр </a:t>
            </a:r>
            <a:r>
              <a:rPr lang="ru-RU" sz="2800" dirty="0" err="1">
                <a:latin typeface="Times New Roman"/>
                <a:ea typeface="Times New Roman"/>
              </a:rPr>
              <a:t>жылдық</a:t>
            </a:r>
            <a:r>
              <a:rPr lang="ru-RU" sz="2800" dirty="0">
                <a:latin typeface="Times New Roman"/>
                <a:ea typeface="Times New Roman"/>
              </a:rPr>
              <a:t> </a:t>
            </a:r>
            <a:r>
              <a:rPr lang="ru-RU" sz="2800" dirty="0" err="1">
                <a:latin typeface="Times New Roman"/>
                <a:ea typeface="Times New Roman"/>
              </a:rPr>
              <a:t>шөптер</a:t>
            </a:r>
            <a:r>
              <a:rPr lang="ru-RU" sz="2800" dirty="0">
                <a:latin typeface="Times New Roman"/>
                <a:ea typeface="Times New Roman"/>
              </a:rPr>
              <a:t>                 3. </a:t>
            </a:r>
            <a:r>
              <a:rPr lang="ru-RU" sz="2800" dirty="0" err="1">
                <a:latin typeface="Times New Roman"/>
                <a:ea typeface="Times New Roman"/>
              </a:rPr>
              <a:t>Бiр</a:t>
            </a:r>
            <a:r>
              <a:rPr lang="ru-RU" sz="2800" dirty="0">
                <a:latin typeface="Times New Roman"/>
                <a:ea typeface="Times New Roman"/>
              </a:rPr>
              <a:t> </a:t>
            </a:r>
            <a:r>
              <a:rPr lang="ru-RU" sz="2800" dirty="0" err="1">
                <a:latin typeface="Times New Roman"/>
                <a:ea typeface="Times New Roman"/>
              </a:rPr>
              <a:t>жылдық</a:t>
            </a:r>
            <a:r>
              <a:rPr lang="ru-RU" sz="2800" dirty="0">
                <a:latin typeface="Times New Roman"/>
                <a:ea typeface="Times New Roman"/>
              </a:rPr>
              <a:t> </a:t>
            </a:r>
            <a:r>
              <a:rPr lang="ru-RU" sz="2800" dirty="0" err="1">
                <a:latin typeface="Times New Roman"/>
                <a:ea typeface="Times New Roman"/>
              </a:rPr>
              <a:t>шөптер</a:t>
            </a:r>
            <a:r>
              <a:rPr lang="ru-RU" sz="2800" dirty="0">
                <a:latin typeface="Times New Roman"/>
                <a:ea typeface="Times New Roman"/>
              </a:rPr>
              <a:t>.</a:t>
            </a:r>
          </a:p>
          <a:p>
            <a:pPr algn="just">
              <a:spcAft>
                <a:spcPts val="0"/>
              </a:spcAft>
            </a:pPr>
            <a:r>
              <a:rPr lang="ru-RU" sz="2800" dirty="0">
                <a:latin typeface="Times New Roman"/>
                <a:ea typeface="Times New Roman"/>
              </a:rPr>
              <a:t> </a:t>
            </a:r>
          </a:p>
          <a:p>
            <a:pPr algn="just">
              <a:spcAft>
                <a:spcPts val="0"/>
              </a:spcAft>
            </a:pPr>
            <a:r>
              <a:rPr lang="ru-RU" sz="2800" dirty="0">
                <a:latin typeface="Times New Roman"/>
                <a:ea typeface="Times New Roman"/>
              </a:rPr>
              <a:t>1.Көп </a:t>
            </a:r>
            <a:r>
              <a:rPr lang="ru-RU" sz="2800" dirty="0" err="1">
                <a:latin typeface="Times New Roman"/>
                <a:ea typeface="Times New Roman"/>
              </a:rPr>
              <a:t>жылдық</a:t>
            </a:r>
            <a:r>
              <a:rPr lang="ru-RU" sz="2800" dirty="0">
                <a:latin typeface="Times New Roman"/>
                <a:ea typeface="Times New Roman"/>
              </a:rPr>
              <a:t> </a:t>
            </a:r>
            <a:r>
              <a:rPr lang="ru-RU" sz="2800" dirty="0" err="1">
                <a:latin typeface="Times New Roman"/>
                <a:ea typeface="Times New Roman"/>
              </a:rPr>
              <a:t>шөптер</a:t>
            </a:r>
            <a:r>
              <a:rPr lang="ru-RU" sz="2800" dirty="0">
                <a:latin typeface="Times New Roman"/>
                <a:ea typeface="Times New Roman"/>
              </a:rPr>
              <a:t> (</a:t>
            </a:r>
            <a:r>
              <a:rPr lang="ru-RU" sz="2800" dirty="0" err="1">
                <a:latin typeface="Times New Roman"/>
                <a:ea typeface="Times New Roman"/>
              </a:rPr>
              <a:t>жолақтап</a:t>
            </a:r>
            <a:r>
              <a:rPr lang="ru-RU" sz="2800" dirty="0">
                <a:latin typeface="Times New Roman"/>
                <a:ea typeface="Times New Roman"/>
              </a:rPr>
              <a:t> </a:t>
            </a:r>
            <a:r>
              <a:rPr lang="ru-RU" sz="2800" dirty="0" err="1">
                <a:latin typeface="Times New Roman"/>
                <a:ea typeface="Times New Roman"/>
              </a:rPr>
              <a:t>орналасқан</a:t>
            </a:r>
            <a:r>
              <a:rPr lang="ru-RU" sz="2800" dirty="0">
                <a:latin typeface="Times New Roman"/>
                <a:ea typeface="Times New Roman"/>
              </a:rPr>
              <a:t>)</a:t>
            </a:r>
          </a:p>
          <a:p>
            <a:pPr algn="just">
              <a:spcAft>
                <a:spcPts val="0"/>
              </a:spcAft>
            </a:pPr>
            <a:r>
              <a:rPr lang="ru-RU" sz="2800" dirty="0">
                <a:latin typeface="Times New Roman"/>
                <a:ea typeface="Times New Roman"/>
              </a:rPr>
              <a:t>2.Отамалы </a:t>
            </a:r>
            <a:r>
              <a:rPr lang="ru-RU" sz="2800" dirty="0" err="1">
                <a:latin typeface="Times New Roman"/>
                <a:ea typeface="Times New Roman"/>
              </a:rPr>
              <a:t>дақылдар</a:t>
            </a:r>
            <a:r>
              <a:rPr lang="ru-RU" sz="2800" dirty="0">
                <a:latin typeface="Times New Roman"/>
                <a:ea typeface="Times New Roman"/>
              </a:rPr>
              <a:t> (</a:t>
            </a:r>
            <a:r>
              <a:rPr lang="ru-RU" sz="2800" dirty="0" err="1">
                <a:latin typeface="Times New Roman"/>
                <a:ea typeface="Times New Roman"/>
              </a:rPr>
              <a:t>жолақтап</a:t>
            </a:r>
            <a:r>
              <a:rPr lang="ru-RU" sz="2800" dirty="0">
                <a:latin typeface="Times New Roman"/>
                <a:ea typeface="Times New Roman"/>
              </a:rPr>
              <a:t> </a:t>
            </a:r>
            <a:r>
              <a:rPr lang="ru-RU" sz="2800" dirty="0" err="1">
                <a:latin typeface="Times New Roman"/>
                <a:ea typeface="Times New Roman"/>
              </a:rPr>
              <a:t>орналасқан</a:t>
            </a:r>
            <a:r>
              <a:rPr lang="ru-RU" sz="2800" dirty="0">
                <a:latin typeface="Times New Roman"/>
                <a:ea typeface="Times New Roman"/>
              </a:rPr>
              <a:t>)</a:t>
            </a:r>
          </a:p>
          <a:p>
            <a:endParaRPr lang="ru-RU" dirty="0"/>
          </a:p>
        </p:txBody>
      </p:sp>
    </p:spTree>
    <p:extLst>
      <p:ext uri="{BB962C8B-B14F-4D97-AF65-F5344CB8AC3E}">
        <p14:creationId xmlns:p14="http://schemas.microsoft.com/office/powerpoint/2010/main" xmlns="" val="4016003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6" name="Picture 2" descr="C:\Users\Юзер\Desktop\гул\ауыспалы егыс\0015-047-Puti-povyshenija-produktivnosti-agrotseno.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7164" y="656816"/>
            <a:ext cx="8298240" cy="498676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907704" y="5157192"/>
            <a:ext cx="3487943" cy="1200329"/>
          </a:xfrm>
          <a:prstGeom prst="rect">
            <a:avLst/>
          </a:prstGeom>
          <a:noFill/>
        </p:spPr>
        <p:txBody>
          <a:bodyPr wrap="none" rtlCol="0">
            <a:spAutoFit/>
          </a:bodyPr>
          <a:lstStyle/>
          <a:p>
            <a:endParaRPr lang="kk-KZ" sz="2400" dirty="0" smtClean="0">
              <a:solidFill>
                <a:srgbClr val="FF0000"/>
              </a:solidFill>
            </a:endParaRPr>
          </a:p>
          <a:p>
            <a:endParaRPr lang="kk-KZ" sz="2400" dirty="0" smtClean="0">
              <a:solidFill>
                <a:srgbClr val="FF0000"/>
              </a:solidFill>
            </a:endParaRPr>
          </a:p>
          <a:p>
            <a:r>
              <a:rPr lang="kk-KZ" sz="2400" dirty="0" smtClean="0">
                <a:solidFill>
                  <a:srgbClr val="FF0000"/>
                </a:solidFill>
              </a:rPr>
              <a:t>Ауыспалы егіс танаптағы</a:t>
            </a:r>
            <a:endParaRPr lang="ru-RU" sz="2400" dirty="0">
              <a:solidFill>
                <a:srgbClr val="FF0000"/>
              </a:solidFill>
            </a:endParaRPr>
          </a:p>
        </p:txBody>
      </p:sp>
    </p:spTree>
    <p:extLst>
      <p:ext uri="{BB962C8B-B14F-4D97-AF65-F5344CB8AC3E}">
        <p14:creationId xmlns:p14="http://schemas.microsoft.com/office/powerpoint/2010/main" xmlns="" val="13071899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endParaRPr lang="kk-KZ" dirty="0" smtClean="0"/>
          </a:p>
          <a:p>
            <a:endParaRPr lang="kk-KZ" dirty="0"/>
          </a:p>
          <a:p>
            <a:endParaRPr lang="kk-KZ" dirty="0" smtClean="0"/>
          </a:p>
          <a:p>
            <a:endParaRPr lang="kk-KZ" dirty="0"/>
          </a:p>
          <a:p>
            <a:endParaRPr lang="kk-KZ" dirty="0" smtClean="0"/>
          </a:p>
          <a:p>
            <a:endParaRPr lang="kk-KZ" dirty="0"/>
          </a:p>
          <a:p>
            <a:endParaRPr lang="kk-KZ" dirty="0" smtClean="0"/>
          </a:p>
          <a:p>
            <a:endParaRPr lang="kk-KZ" dirty="0"/>
          </a:p>
          <a:p>
            <a:r>
              <a:rPr lang="kk-KZ" dirty="0" smtClean="0"/>
              <a:t>Ауыспалы егіс танаптағы</a:t>
            </a:r>
            <a:endParaRPr lang="ru-RU" dirty="0"/>
          </a:p>
        </p:txBody>
      </p:sp>
      <p:pic>
        <p:nvPicPr>
          <p:cNvPr id="2050" name="Picture 2" descr="C:\Users\Юзер\Desktop\гул\ауыспалы егыс\200fdf282c87d83d86d72091b72ad07649a7eb2c.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1197" y="357166"/>
            <a:ext cx="7888313" cy="43924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563551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14282" y="214290"/>
            <a:ext cx="8715436" cy="642942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a:normAutofit fontScale="92500" lnSpcReduction="20000"/>
          </a:bodyPr>
          <a:lstStyle/>
          <a:p>
            <a:pPr algn="ctr">
              <a:spcAft>
                <a:spcPts val="0"/>
              </a:spcAft>
            </a:pPr>
            <a:r>
              <a:rPr lang="kk-KZ" sz="2800" b="1" dirty="0">
                <a:solidFill>
                  <a:srgbClr val="7030A0"/>
                </a:solidFill>
                <a:latin typeface="Times New Roman"/>
                <a:ea typeface="Times New Roman"/>
              </a:rPr>
              <a:t>Ауыспалы егiстердi жiктеу</a:t>
            </a:r>
            <a:endParaRPr lang="ru-RU" sz="2800" dirty="0">
              <a:solidFill>
                <a:srgbClr val="7030A0"/>
              </a:solidFill>
              <a:latin typeface="Times New Roman"/>
              <a:ea typeface="Times New Roman"/>
            </a:endParaRPr>
          </a:p>
          <a:p>
            <a:pPr algn="ctr">
              <a:spcAft>
                <a:spcPts val="0"/>
              </a:spcAft>
            </a:pPr>
            <a:r>
              <a:rPr lang="kk-KZ" sz="2300" b="1" dirty="0">
                <a:solidFill>
                  <a:srgbClr val="7030A0"/>
                </a:solidFill>
                <a:latin typeface="Times New Roman"/>
                <a:ea typeface="Times New Roman"/>
              </a:rPr>
              <a:t> </a:t>
            </a:r>
            <a:endParaRPr lang="ru-RU" sz="2300" dirty="0">
              <a:solidFill>
                <a:srgbClr val="7030A0"/>
              </a:solidFill>
              <a:latin typeface="Times New Roman"/>
              <a:ea typeface="Times New Roman"/>
            </a:endParaRPr>
          </a:p>
          <a:p>
            <a:pPr indent="449580" algn="just">
              <a:spcAft>
                <a:spcPts val="0"/>
              </a:spcAft>
            </a:pPr>
            <a:r>
              <a:rPr lang="kk-KZ" sz="2300" dirty="0">
                <a:solidFill>
                  <a:srgbClr val="7030A0"/>
                </a:solidFill>
                <a:latin typeface="Times New Roman"/>
                <a:ea typeface="Times New Roman"/>
              </a:rPr>
              <a:t>Егiншiлiк аймақтарының топырақ-климат ерекшелiк-терiнiң және қсiрiлетiн дақылдардың түрлерiнiң көптiгi ауыспалы егiстiң сұлбасының алуан түрiн бередi. Сондықтан оларды жiктеудiң өзіндiк қиындықтары бар. Сонымен қатар арнайы, танаптық, шөптанаптық деген түсiнiктер де көңілге қона қоймайды. Арнайы (мамандандырылған) ауыспалы егiстер дәндi, мақталы, күрiштi, көкөністi, мал азықтық т. б. болуы мүмкiн. Барлық ауыспалы егiстер танаптарға орналасатын болғандықтан танаптық деген атаудың да берерi шамалы. </a:t>
            </a:r>
            <a:endParaRPr lang="ru-RU" sz="2300" dirty="0">
              <a:solidFill>
                <a:srgbClr val="7030A0"/>
              </a:solidFill>
              <a:latin typeface="Times New Roman"/>
              <a:ea typeface="Times New Roman"/>
            </a:endParaRPr>
          </a:p>
          <a:p>
            <a:pPr algn="just">
              <a:spcAft>
                <a:spcPts val="0"/>
              </a:spcAft>
            </a:pPr>
            <a:r>
              <a:rPr lang="kk-KZ" sz="2300" dirty="0">
                <a:solidFill>
                  <a:srgbClr val="7030A0"/>
                </a:solidFill>
                <a:latin typeface="Times New Roman"/>
                <a:ea typeface="Times New Roman"/>
              </a:rPr>
              <a:t>	Профессор Роктанэн Л.С. және Томилов В.П. (62) ауыспалы егiстердiң төмендегi белгiлерi бойынша бұрыннан белгiлi жiктеулердiң (13,71) жаңа редакциясын ұсынды</a:t>
            </a:r>
            <a:endParaRPr lang="ru-RU" sz="2300" dirty="0">
              <a:solidFill>
                <a:srgbClr val="7030A0"/>
              </a:solidFill>
              <a:latin typeface="Times New Roman"/>
              <a:ea typeface="Times New Roman"/>
            </a:endParaRPr>
          </a:p>
          <a:p>
            <a:pPr marL="342900" lvl="0" indent="-342900">
              <a:lnSpc>
                <a:spcPct val="115000"/>
              </a:lnSpc>
              <a:spcAft>
                <a:spcPts val="1000"/>
              </a:spcAft>
              <a:buFont typeface="+mj-lt"/>
              <a:buAutoNum type="arabicParenR"/>
              <a:tabLst>
                <a:tab pos="800100" algn="l"/>
              </a:tabLst>
            </a:pPr>
            <a:r>
              <a:rPr lang="kk-KZ" sz="2300" dirty="0">
                <a:solidFill>
                  <a:srgbClr val="7030A0"/>
                </a:solidFill>
                <a:latin typeface="Times New Roman"/>
                <a:ea typeface="Times New Roman"/>
              </a:rPr>
              <a:t>дақылдардың кұрамы немесе негiзгi дақылы бойынша;</a:t>
            </a:r>
            <a:endParaRPr lang="ru-RU" sz="2300" dirty="0">
              <a:solidFill>
                <a:srgbClr val="7030A0"/>
              </a:solidFill>
              <a:latin typeface="Times New Roman"/>
              <a:ea typeface="Times New Roman"/>
            </a:endParaRPr>
          </a:p>
          <a:p>
            <a:pPr marL="342900" lvl="0" indent="-342900">
              <a:lnSpc>
                <a:spcPct val="115000"/>
              </a:lnSpc>
              <a:spcAft>
                <a:spcPts val="1000"/>
              </a:spcAft>
              <a:buFont typeface="+mj-lt"/>
              <a:buAutoNum type="arabicParenR"/>
              <a:tabLst>
                <a:tab pos="800100" algn="l"/>
              </a:tabLst>
            </a:pPr>
            <a:r>
              <a:rPr lang="ru-RU" sz="2300" dirty="0" err="1">
                <a:solidFill>
                  <a:srgbClr val="7030A0"/>
                </a:solidFill>
                <a:latin typeface="Times New Roman"/>
                <a:ea typeface="Times New Roman"/>
              </a:rPr>
              <a:t>буындарының</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аталуы</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бойынша</a:t>
            </a:r>
            <a:r>
              <a:rPr lang="ru-RU" sz="2300" dirty="0">
                <a:solidFill>
                  <a:srgbClr val="7030A0"/>
                </a:solidFill>
                <a:latin typeface="Times New Roman"/>
                <a:ea typeface="Times New Roman"/>
              </a:rPr>
              <a:t>;</a:t>
            </a:r>
          </a:p>
          <a:p>
            <a:pPr marL="342900" lvl="0" indent="-342900">
              <a:lnSpc>
                <a:spcPct val="115000"/>
              </a:lnSpc>
              <a:spcAft>
                <a:spcPts val="1000"/>
              </a:spcAft>
              <a:buFont typeface="+mj-lt"/>
              <a:buAutoNum type="arabicParenR"/>
              <a:tabLst>
                <a:tab pos="800100" algn="l"/>
              </a:tabLst>
            </a:pPr>
            <a:r>
              <a:rPr lang="ru-RU" sz="2300" dirty="0" err="1">
                <a:solidFill>
                  <a:srgbClr val="7030A0"/>
                </a:solidFill>
                <a:latin typeface="Times New Roman"/>
                <a:ea typeface="Times New Roman"/>
              </a:rPr>
              <a:t>танаптарының</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санына</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қарай</a:t>
            </a:r>
            <a:r>
              <a:rPr lang="ru-RU" sz="2300" dirty="0">
                <a:solidFill>
                  <a:srgbClr val="7030A0"/>
                </a:solidFill>
                <a:latin typeface="Times New Roman"/>
                <a:ea typeface="Times New Roman"/>
              </a:rPr>
              <a:t>;</a:t>
            </a:r>
          </a:p>
          <a:p>
            <a:pPr marL="342900" lvl="0" indent="-342900">
              <a:lnSpc>
                <a:spcPct val="115000"/>
              </a:lnSpc>
              <a:spcAft>
                <a:spcPts val="1000"/>
              </a:spcAft>
              <a:buFont typeface="+mj-lt"/>
              <a:buAutoNum type="arabicParenR"/>
              <a:tabLst>
                <a:tab pos="800100" algn="l"/>
              </a:tabLst>
            </a:pPr>
            <a:r>
              <a:rPr lang="ru-RU" sz="2300" dirty="0" err="1">
                <a:solidFill>
                  <a:srgbClr val="7030A0"/>
                </a:solidFill>
                <a:latin typeface="Times New Roman"/>
                <a:ea typeface="Times New Roman"/>
              </a:rPr>
              <a:t>қосымша</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арнайы</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белгiсi</a:t>
            </a:r>
            <a:r>
              <a:rPr lang="ru-RU" sz="2300" dirty="0">
                <a:solidFill>
                  <a:srgbClr val="7030A0"/>
                </a:solidFill>
                <a:latin typeface="Times New Roman"/>
                <a:ea typeface="Times New Roman"/>
              </a:rPr>
              <a:t> </a:t>
            </a:r>
            <a:r>
              <a:rPr lang="ru-RU" sz="2300" dirty="0" err="1">
                <a:solidFill>
                  <a:srgbClr val="7030A0"/>
                </a:solidFill>
                <a:latin typeface="Times New Roman"/>
                <a:ea typeface="Times New Roman"/>
              </a:rPr>
              <a:t>бойынша</a:t>
            </a:r>
            <a:r>
              <a:rPr lang="ru-RU" sz="2300" dirty="0">
                <a:solidFill>
                  <a:srgbClr val="7030A0"/>
                </a:solidFill>
                <a:latin typeface="Times New Roman"/>
                <a:ea typeface="Times New Roman"/>
              </a:rPr>
              <a:t>.</a:t>
            </a:r>
          </a:p>
          <a:p>
            <a:pPr indent="450215">
              <a:spcAft>
                <a:spcPts val="0"/>
              </a:spcAft>
            </a:pPr>
            <a:r>
              <a:rPr lang="ru-RU" sz="2800" dirty="0" smtClean="0">
                <a:solidFill>
                  <a:srgbClr val="7030A0"/>
                </a:solidFill>
                <a:latin typeface="Times New Roman"/>
                <a:ea typeface="Times New Roman"/>
              </a:rPr>
              <a:t>.</a:t>
            </a:r>
            <a:endParaRPr lang="ru-RU" sz="2800" dirty="0">
              <a:solidFill>
                <a:srgbClr val="7030A0"/>
              </a:solidFill>
              <a:latin typeface="Times New Roman"/>
              <a:ea typeface="Times New Roman"/>
            </a:endParaRPr>
          </a:p>
          <a:p>
            <a:endParaRPr lang="ru-RU" dirty="0"/>
          </a:p>
        </p:txBody>
      </p:sp>
    </p:spTree>
    <p:extLst>
      <p:ext uri="{BB962C8B-B14F-4D97-AF65-F5344CB8AC3E}">
        <p14:creationId xmlns:p14="http://schemas.microsoft.com/office/powerpoint/2010/main" xmlns="" val="2530856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85720" y="357166"/>
            <a:ext cx="8572560" cy="621510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a:lstStyle/>
          <a:p>
            <a:pPr lvl="0" indent="450215">
              <a:buClr>
                <a:srgbClr val="D34817"/>
              </a:buClr>
            </a:pPr>
            <a:r>
              <a:rPr lang="ru-RU" sz="1800" dirty="0" err="1">
                <a:solidFill>
                  <a:srgbClr val="7030A0"/>
                </a:solidFill>
                <a:latin typeface="Times New Roman"/>
                <a:ea typeface="Times New Roman"/>
              </a:rPr>
              <a:t>Дақылдарының</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құрамы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бойынша</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ауыспалы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егiстер</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дәндi</a:t>
            </a:r>
            <a:r>
              <a:rPr lang="ru-RU" sz="1800" dirty="0">
                <a:solidFill>
                  <a:srgbClr val="7030A0"/>
                </a:solidFill>
                <a:latin typeface="Times New Roman"/>
                <a:ea typeface="Times New Roman"/>
              </a:rPr>
              <a:t>, мал </a:t>
            </a:r>
            <a:r>
              <a:rPr lang="ru-RU" sz="1800" dirty="0" err="1">
                <a:solidFill>
                  <a:srgbClr val="7030A0"/>
                </a:solidFill>
                <a:latin typeface="Times New Roman"/>
                <a:ea typeface="Times New Roman"/>
              </a:rPr>
              <a:t>азықтық</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көкөністiк</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күрiштiк</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мақталық</a:t>
            </a:r>
            <a:r>
              <a:rPr lang="ru-RU" sz="1800" dirty="0">
                <a:solidFill>
                  <a:srgbClr val="7030A0"/>
                </a:solidFill>
                <a:latin typeface="Times New Roman"/>
                <a:ea typeface="Times New Roman"/>
              </a:rPr>
              <a:t> т. б. </a:t>
            </a:r>
            <a:r>
              <a:rPr lang="ru-RU" sz="1800" dirty="0" err="1">
                <a:solidFill>
                  <a:srgbClr val="7030A0"/>
                </a:solidFill>
                <a:latin typeface="Times New Roman"/>
                <a:ea typeface="Times New Roman"/>
              </a:rPr>
              <a:t>немесе</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дәндi</a:t>
            </a:r>
            <a:r>
              <a:rPr lang="ru-RU" sz="1800" dirty="0">
                <a:solidFill>
                  <a:srgbClr val="7030A0"/>
                </a:solidFill>
                <a:latin typeface="Times New Roman"/>
                <a:ea typeface="Times New Roman"/>
              </a:rPr>
              <a:t> мал </a:t>
            </a:r>
            <a:r>
              <a:rPr lang="ru-RU" sz="1800" dirty="0" err="1">
                <a:solidFill>
                  <a:srgbClr val="7030A0"/>
                </a:solidFill>
                <a:latin typeface="Times New Roman"/>
                <a:ea typeface="Times New Roman"/>
              </a:rPr>
              <a:t>азықтық</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т.б</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болуы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мүмкiн</a:t>
            </a:r>
            <a:r>
              <a:rPr lang="ru-RU" sz="1800" dirty="0">
                <a:solidFill>
                  <a:srgbClr val="7030A0"/>
                </a:solidFill>
                <a:latin typeface="Times New Roman"/>
                <a:ea typeface="Times New Roman"/>
              </a:rPr>
              <a:t>.</a:t>
            </a:r>
          </a:p>
          <a:p>
            <a:pPr lvl="0" indent="450215">
              <a:buClr>
                <a:srgbClr val="D34817"/>
              </a:buClr>
            </a:pPr>
            <a:r>
              <a:rPr lang="ru-RU" sz="1800" dirty="0" err="1">
                <a:solidFill>
                  <a:srgbClr val="7030A0"/>
                </a:solidFill>
                <a:latin typeface="Times New Roman"/>
                <a:ea typeface="Times New Roman"/>
              </a:rPr>
              <a:t>Танаптарының</a:t>
            </a:r>
            <a:r>
              <a:rPr lang="ru-RU" sz="1800" dirty="0">
                <a:solidFill>
                  <a:srgbClr val="7030A0"/>
                </a:solidFill>
                <a:latin typeface="Times New Roman"/>
                <a:ea typeface="Times New Roman"/>
              </a:rPr>
              <a:t> саны </a:t>
            </a:r>
            <a:r>
              <a:rPr lang="ru-RU" sz="1800" dirty="0" err="1">
                <a:solidFill>
                  <a:srgbClr val="7030A0"/>
                </a:solidFill>
                <a:latin typeface="Times New Roman"/>
                <a:ea typeface="Times New Roman"/>
              </a:rPr>
              <a:t>бойынша</a:t>
            </a:r>
            <a:r>
              <a:rPr lang="ru-RU" sz="1800" dirty="0">
                <a:solidFill>
                  <a:srgbClr val="7030A0"/>
                </a:solidFill>
                <a:latin typeface="Times New Roman"/>
                <a:ea typeface="Times New Roman"/>
              </a:rPr>
              <a:t> - </a:t>
            </a:r>
            <a:r>
              <a:rPr lang="ru-RU" sz="1800" dirty="0" err="1">
                <a:solidFill>
                  <a:srgbClr val="7030A0"/>
                </a:solidFill>
                <a:latin typeface="Times New Roman"/>
                <a:ea typeface="Times New Roman"/>
              </a:rPr>
              <a:t>үш</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төрт</a:t>
            </a:r>
            <a:r>
              <a:rPr lang="ru-RU" sz="1800" dirty="0">
                <a:solidFill>
                  <a:srgbClr val="7030A0"/>
                </a:solidFill>
                <a:latin typeface="Times New Roman"/>
                <a:ea typeface="Times New Roman"/>
              </a:rPr>
              <a:t>, бес, </a:t>
            </a:r>
            <a:r>
              <a:rPr lang="ru-RU" sz="1800" dirty="0" err="1">
                <a:solidFill>
                  <a:srgbClr val="7030A0"/>
                </a:solidFill>
                <a:latin typeface="Times New Roman"/>
                <a:ea typeface="Times New Roman"/>
              </a:rPr>
              <a:t>алты</a:t>
            </a:r>
            <a:r>
              <a:rPr lang="ru-RU" sz="1800" dirty="0">
                <a:solidFill>
                  <a:srgbClr val="7030A0"/>
                </a:solidFill>
                <a:latin typeface="Times New Roman"/>
                <a:ea typeface="Times New Roman"/>
              </a:rPr>
              <a:t> т. с. </a:t>
            </a:r>
            <a:r>
              <a:rPr lang="ru-RU" sz="1800" dirty="0" err="1">
                <a:solidFill>
                  <a:srgbClr val="7030A0"/>
                </a:solidFill>
                <a:latin typeface="Times New Roman"/>
                <a:ea typeface="Times New Roman"/>
              </a:rPr>
              <a:t>танапты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болып</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бұлiнедi</a:t>
            </a:r>
            <a:r>
              <a:rPr lang="ru-RU" sz="1800" dirty="0">
                <a:solidFill>
                  <a:srgbClr val="7030A0"/>
                </a:solidFill>
                <a:latin typeface="Times New Roman"/>
                <a:ea typeface="Times New Roman"/>
              </a:rPr>
              <a:t>.</a:t>
            </a:r>
          </a:p>
          <a:p>
            <a:pPr lvl="0" indent="450215" algn="just">
              <a:buClr>
                <a:srgbClr val="D34817"/>
              </a:buClr>
            </a:pPr>
            <a:r>
              <a:rPr lang="ru-RU" sz="1800" dirty="0" err="1">
                <a:solidFill>
                  <a:srgbClr val="7030A0"/>
                </a:solidFill>
                <a:latin typeface="Times New Roman"/>
                <a:ea typeface="Times New Roman"/>
              </a:rPr>
              <a:t>Төртiншi</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белгiсi</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бойынша</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ауыспалы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егiстiң</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аталуы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толықтандырылуы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мүмкiн</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Мысалы</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топырақ қорғайтын, </a:t>
            </a:r>
            <a:r>
              <a:rPr lang="ru-RU" sz="1800" dirty="0">
                <a:solidFill>
                  <a:srgbClr val="7030A0"/>
                </a:solidFill>
                <a:latin typeface="Times New Roman"/>
                <a:ea typeface="Times New Roman"/>
              </a:rPr>
              <a:t>мал </a:t>
            </a:r>
            <a:r>
              <a:rPr lang="ru-RU" sz="1800" dirty="0" err="1">
                <a:solidFill>
                  <a:srgbClr val="7030A0"/>
                </a:solidFill>
                <a:latin typeface="Times New Roman"/>
                <a:ea typeface="Times New Roman"/>
              </a:rPr>
              <a:t>фермаларының маңайына орналасқан</a:t>
            </a:r>
            <a:r>
              <a:rPr lang="ru-RU" sz="1800" dirty="0">
                <a:solidFill>
                  <a:srgbClr val="7030A0"/>
                </a:solidFill>
                <a:latin typeface="Times New Roman"/>
                <a:ea typeface="Times New Roman"/>
              </a:rPr>
              <a:t>, </a:t>
            </a:r>
            <a:r>
              <a:rPr lang="ru-RU" sz="1800" dirty="0" err="1">
                <a:solidFill>
                  <a:srgbClr val="7030A0"/>
                </a:solidFill>
                <a:latin typeface="Times New Roman"/>
                <a:ea typeface="Times New Roman"/>
              </a:rPr>
              <a:t>көп жылдық шөптерден тұратын  шықпа танапты</a:t>
            </a:r>
            <a:r>
              <a:rPr lang="ru-RU" sz="1800" dirty="0" smtClean="0">
                <a:solidFill>
                  <a:srgbClr val="7030A0"/>
                </a:solidFill>
                <a:latin typeface="Times New Roman"/>
                <a:ea typeface="Times New Roman"/>
              </a:rPr>
              <a:t>.</a:t>
            </a:r>
            <a:endParaRPr lang="kk-KZ" dirty="0" smtClean="0">
              <a:solidFill>
                <a:srgbClr val="7030A0"/>
              </a:solidFill>
            </a:endParaRPr>
          </a:p>
          <a:p>
            <a:pPr algn="ctr">
              <a:buNone/>
            </a:pPr>
            <a:r>
              <a:rPr lang="kk-KZ" dirty="0" smtClean="0">
                <a:solidFill>
                  <a:srgbClr val="7030A0"/>
                </a:solidFill>
                <a:latin typeface="Times New Roman" pitchFamily="18" charset="0"/>
                <a:cs typeface="Times New Roman" pitchFamily="18" charset="0"/>
              </a:rPr>
              <a:t>Ауыспалы егіс танабы</a:t>
            </a:r>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85852" y="3500438"/>
            <a:ext cx="6768752" cy="2910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45395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074" name="Picture 2" descr="C:\Users\Юзер\Desktop\гул\ауыспалы егыс\1349167186_sevooborot.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8954" y="742182"/>
            <a:ext cx="8745722" cy="475852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836422" y="4869160"/>
            <a:ext cx="3941335" cy="1384995"/>
          </a:xfrm>
          <a:prstGeom prst="rect">
            <a:avLst/>
          </a:prstGeom>
          <a:noFill/>
        </p:spPr>
        <p:txBody>
          <a:bodyPr wrap="none" rtlCol="0">
            <a:spAutoFit/>
          </a:bodyPr>
          <a:lstStyle/>
          <a:p>
            <a:endParaRPr lang="kk-KZ" sz="2800" b="1" dirty="0" smtClean="0">
              <a:solidFill>
                <a:srgbClr val="7030A0"/>
              </a:solidFill>
              <a:latin typeface="Times New Roman" panose="02020603050405020304" pitchFamily="18" charset="0"/>
              <a:cs typeface="Times New Roman" panose="02020603050405020304" pitchFamily="18" charset="0"/>
            </a:endParaRPr>
          </a:p>
          <a:p>
            <a:endParaRPr lang="kk-KZ" sz="2800" b="1" dirty="0" smtClean="0">
              <a:solidFill>
                <a:srgbClr val="7030A0"/>
              </a:solidFill>
              <a:latin typeface="Times New Roman" panose="02020603050405020304" pitchFamily="18" charset="0"/>
              <a:cs typeface="Times New Roman" panose="02020603050405020304" pitchFamily="18" charset="0"/>
            </a:endParaRPr>
          </a:p>
          <a:p>
            <a:r>
              <a:rPr lang="kk-KZ" sz="2800" b="1" dirty="0" smtClean="0">
                <a:solidFill>
                  <a:srgbClr val="7030A0"/>
                </a:solidFill>
                <a:latin typeface="Times New Roman" panose="02020603050405020304" pitchFamily="18" charset="0"/>
                <a:cs typeface="Times New Roman" panose="02020603050405020304" pitchFamily="18" charset="0"/>
              </a:rPr>
              <a:t>Ауыспалы егіс танабы</a:t>
            </a:r>
            <a:r>
              <a:rPr lang="kk-KZ" dirty="0" smtClean="0"/>
              <a:t>.</a:t>
            </a:r>
            <a:endParaRPr lang="ru-RU" dirty="0"/>
          </a:p>
        </p:txBody>
      </p:sp>
    </p:spTree>
    <p:extLst>
      <p:ext uri="{BB962C8B-B14F-4D97-AF65-F5344CB8AC3E}">
        <p14:creationId xmlns:p14="http://schemas.microsoft.com/office/powerpoint/2010/main" xmlns="" val="3452883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endParaRPr lang="kk-KZ" dirty="0" smtClean="0"/>
          </a:p>
          <a:p>
            <a:endParaRPr lang="kk-KZ" dirty="0"/>
          </a:p>
          <a:p>
            <a:endParaRPr lang="kk-KZ" dirty="0" smtClean="0"/>
          </a:p>
          <a:p>
            <a:endParaRPr lang="kk-KZ" dirty="0"/>
          </a:p>
          <a:p>
            <a:endParaRPr lang="kk-KZ" dirty="0" smtClean="0"/>
          </a:p>
          <a:p>
            <a:endParaRPr lang="kk-KZ" dirty="0"/>
          </a:p>
          <a:p>
            <a:pPr algn="ctr"/>
            <a:endParaRPr lang="kk-KZ" sz="3200" i="1" dirty="0" smtClean="0">
              <a:solidFill>
                <a:srgbClr val="7030A0"/>
              </a:solidFill>
            </a:endParaRPr>
          </a:p>
          <a:p>
            <a:pPr algn="ctr"/>
            <a:r>
              <a:rPr lang="kk-KZ" sz="3200" dirty="0" smtClean="0">
                <a:solidFill>
                  <a:srgbClr val="7030A0"/>
                </a:solidFill>
                <a:latin typeface="Times New Roman" pitchFamily="18" charset="0"/>
                <a:cs typeface="Times New Roman" pitchFamily="18" charset="0"/>
              </a:rPr>
              <a:t>Ауыспалы егістің түрлері.</a:t>
            </a:r>
            <a:endParaRPr lang="ru-RU" sz="3200" dirty="0">
              <a:solidFill>
                <a:srgbClr val="7030A0"/>
              </a:solidFill>
              <a:latin typeface="Times New Roman" pitchFamily="18" charset="0"/>
              <a:cs typeface="Times New Roman" pitchFamily="18" charset="0"/>
            </a:endParaRPr>
          </a:p>
        </p:txBody>
      </p:sp>
      <p:pic>
        <p:nvPicPr>
          <p:cNvPr id="5122" name="Picture 2" descr="C:\Users\Юзер\Desktop\гул\ауыспалы егыс\image003.gif"/>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214282" y="357166"/>
            <a:ext cx="8750675" cy="48577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84908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146" name="Picture 2" descr="C:\Users\Юзер\Desktop\гул\ауыспалы егыс\imgpreview (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1559" y="404664"/>
            <a:ext cx="4083651" cy="4453096"/>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xmlns="" val="0"/>
              </a:ext>
            </a:extLst>
          </a:blip>
          <a:srcRect/>
          <a:stretch>
            <a:fillRect/>
          </a:stretch>
        </p:blipFill>
        <p:spPr bwMode="auto">
          <a:xfrm>
            <a:off x="4860032" y="404664"/>
            <a:ext cx="3867082" cy="44530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642991" y="5715017"/>
            <a:ext cx="4194738" cy="523220"/>
          </a:xfrm>
          <a:prstGeom prst="rect">
            <a:avLst/>
          </a:prstGeom>
          <a:noFill/>
        </p:spPr>
        <p:txBody>
          <a:bodyPr wrap="square" rtlCol="0">
            <a:spAutoFit/>
          </a:bodyPr>
          <a:lstStyle/>
          <a:p>
            <a:r>
              <a:rPr lang="kk-KZ" sz="2800" i="1" dirty="0" smtClean="0">
                <a:latin typeface="Times New Roman" panose="02020603050405020304" pitchFamily="18" charset="0"/>
                <a:cs typeface="Times New Roman" panose="02020603050405020304" pitchFamily="18" charset="0"/>
              </a:rPr>
              <a:t>Ауыспалы егістің түрлері</a:t>
            </a:r>
            <a:endParaRPr lang="ru-RU"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49003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8194" name="Picture 2" descr="C:\Users\Юзер\Desktop\гул\ауыспалы егыс\sevooborot (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520" y="404664"/>
            <a:ext cx="8496944" cy="56879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29767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9218" name="Picture 2" descr="C:\Users\Юзер\Desktop\гул\ауыспалы егыс\sevooborot006.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7544" y="404663"/>
            <a:ext cx="8352928" cy="57501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36508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TotalTime>
  <Words>292</Words>
  <Application>Microsoft Office PowerPoint</Application>
  <PresentationFormat>Экран (4:3)</PresentationFormat>
  <Paragraphs>56</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Gulnur</cp:lastModifiedBy>
  <cp:revision>9</cp:revision>
  <cp:lastPrinted>2016-02-20T15:57:34Z</cp:lastPrinted>
  <dcterms:created xsi:type="dcterms:W3CDTF">2016-02-07T12:38:19Z</dcterms:created>
  <dcterms:modified xsi:type="dcterms:W3CDTF">2018-01-12T16:22:02Z</dcterms:modified>
</cp:coreProperties>
</file>